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1" name="Google Shape;781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" name="Google Shape;9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7" name="Google Shape;9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0" name="Google Shape;110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8" name="Google Shape;113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5" name="Google Shape;119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3" name="Google Shape;120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5" name="Google Shape;122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3" name="Google Shape;127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2" name="Google Shape;129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7" name="Google Shape;133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5" name="Google Shape;134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5" name="Google Shape;135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3" name="Google Shape;136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0" name="Google Shape;137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8" name="Google Shape;137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7" name="Google Shape;138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5" name="Google Shape;139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3" name="Google Shape;140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2" name="Google Shape;141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0" name="Google Shape;142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8" name="Google Shape;142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6" name="Google Shape;143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4" name="Google Shape;144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3" name="Google Shape;145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1" name="Google Shape;1461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9" name="Google Shape;146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7" name="Google Shape;147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5" name="Google Shape;148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3" name="Google Shape;1493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0" name="Google Shape;150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8" name="Google Shape;150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6" name="Google Shape;151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4" name="Google Shape;152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2" name="Google Shape;1532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1" name="Google Shape;791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8" name="Google Shape;848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1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4" name="Google Shape;854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97" name="Google Shape;797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9" name="Google Shape;799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3" name="Google Shape;803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" name="Google Shape;804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9" name="Google Shape;809;p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0" name="Google Shape;810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6" name="Google Shape;816;p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7" name="Google Shape;817;p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8" name="Google Shape;818;p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9" name="Google Shape;819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34" name="Google Shape;834;p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5" name="Google Shape;835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1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p1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2" name="Google Shape;842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4" name="Google Shape;784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3"/>
          <p:cNvSpPr txBox="1"/>
          <p:nvPr>
            <p:ph idx="1" type="body"/>
          </p:nvPr>
        </p:nvSpPr>
        <p:spPr>
          <a:xfrm>
            <a:off x="3339548" y="5436843"/>
            <a:ext cx="80142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>
                <a:solidFill>
                  <a:srgbClr val="FF0000"/>
                </a:solidFill>
              </a:rPr>
              <a:t>By: Dr. Kalpana Jorasia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>
                <a:solidFill>
                  <a:srgbClr val="FF0000"/>
                </a:solidFill>
              </a:rPr>
              <a:t>       Assistant Professor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>
                <a:solidFill>
                  <a:srgbClr val="FF0000"/>
                </a:solidFill>
              </a:rPr>
              <a:t>                (VPB)</a:t>
            </a:r>
            <a:endParaRPr/>
          </a:p>
        </p:txBody>
      </p:sp>
      <p:pic>
        <p:nvPicPr>
          <p:cNvPr id="864" name="Google Shape;8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00" y="0"/>
            <a:ext cx="11555475" cy="50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7" name="Google Shape;9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4" y="0"/>
            <a:ext cx="121127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2"/>
          <p:cNvSpPr txBox="1"/>
          <p:nvPr/>
        </p:nvSpPr>
        <p:spPr>
          <a:xfrm>
            <a:off x="5076917" y="549306"/>
            <a:ext cx="5959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CYTOSOL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6" name="Google Shape;9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4" y="75074"/>
            <a:ext cx="12112736" cy="670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4" name="Google Shape;9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2" name="Google Shape;9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8" y="16631"/>
            <a:ext cx="12096013" cy="684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0" name="Google Shape;9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4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7"/>
          <p:cNvSpPr txBox="1"/>
          <p:nvPr>
            <p:ph type="title"/>
          </p:nvPr>
        </p:nvSpPr>
        <p:spPr>
          <a:xfrm>
            <a:off x="1005680" y="122221"/>
            <a:ext cx="76527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anaerobic glycolysis</a:t>
            </a:r>
            <a:endParaRPr/>
          </a:p>
        </p:txBody>
      </p:sp>
      <p:sp>
        <p:nvSpPr>
          <p:cNvPr id="977" name="Google Shape;977;p27"/>
          <p:cNvSpPr txBox="1"/>
          <p:nvPr>
            <p:ph idx="1" type="body"/>
          </p:nvPr>
        </p:nvSpPr>
        <p:spPr>
          <a:xfrm>
            <a:off x="838200" y="3889684"/>
            <a:ext cx="10515600" cy="22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None/>
            </a:pPr>
            <a:r>
              <a:rPr b="1" lang="en-US" sz="4000">
                <a:solidFill>
                  <a:srgbClr val="FF0000"/>
                </a:solidFill>
              </a:rPr>
              <a:t>Irreversible steps in glycolysis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 three steps catalysed by the enzymes are irreversible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1. Hexokinase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2. Phosphofructokinase(PFK)- rate limiting commited step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3. Pyruvate kinase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78" name="Google Shape;9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1194" y="738777"/>
            <a:ext cx="4069595" cy="2760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6" name="Google Shape;9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126" y="365125"/>
            <a:ext cx="10628949" cy="195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851" y="2192674"/>
            <a:ext cx="10713498" cy="3834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29"/>
          <p:cNvSpPr txBox="1"/>
          <p:nvPr>
            <p:ph idx="1" type="body"/>
          </p:nvPr>
        </p:nvSpPr>
        <p:spPr>
          <a:xfrm>
            <a:off x="241289" y="4498083"/>
            <a:ext cx="119508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Noto Sans Symbols"/>
              <a:buChar char="⮚"/>
            </a:pPr>
            <a:r>
              <a:rPr b="1" lang="en-US" sz="3600">
                <a:solidFill>
                  <a:srgbClr val="FF0000"/>
                </a:solidFill>
              </a:rPr>
              <a:t>glyceraldehyde 3-phosphate </a:t>
            </a:r>
            <a:r>
              <a:rPr b="0" lang="en-US" sz="3600">
                <a:solidFill>
                  <a:schemeClr val="dk1"/>
                </a:solidFill>
              </a:rPr>
              <a:t>is inhibited by </a:t>
            </a:r>
            <a:r>
              <a:rPr b="1" lang="en-US" sz="3600">
                <a:solidFill>
                  <a:srgbClr val="FF0000"/>
                </a:solidFill>
                <a:highlight>
                  <a:srgbClr val="FFFF00"/>
                </a:highlight>
              </a:rPr>
              <a:t>idoacetate and arsenate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Noto Sans Symbols"/>
              <a:buChar char="⮚"/>
            </a:pPr>
            <a:r>
              <a:rPr b="1" lang="en-US" sz="3600">
                <a:solidFill>
                  <a:srgbClr val="FF0000"/>
                </a:solidFill>
              </a:rPr>
              <a:t>Enolase: </a:t>
            </a:r>
            <a:r>
              <a:rPr lang="en-US" sz="3600"/>
              <a:t>This enzyme requires Mg</a:t>
            </a:r>
            <a:r>
              <a:rPr baseline="30000" lang="en-US" sz="3600"/>
              <a:t>2+</a:t>
            </a:r>
            <a:r>
              <a:rPr lang="en-US" sz="3600"/>
              <a:t> or Mn</a:t>
            </a:r>
            <a:r>
              <a:rPr baseline="30000" lang="en-US" sz="3600"/>
              <a:t>2+</a:t>
            </a:r>
            <a:r>
              <a:rPr lang="en-US" sz="3600"/>
              <a:t> and is inhihited by </a:t>
            </a:r>
            <a:r>
              <a:rPr b="1" lang="en-US" sz="3600">
                <a:solidFill>
                  <a:srgbClr val="FF0000"/>
                </a:solidFill>
                <a:highlight>
                  <a:srgbClr val="FFFF00"/>
                </a:highlight>
              </a:rPr>
              <a:t>fluoride</a:t>
            </a:r>
            <a:r>
              <a:rPr b="1" lang="en-US" sz="3600">
                <a:solidFill>
                  <a:srgbClr val="FF0000"/>
                </a:solidFill>
              </a:rPr>
              <a:t>. </a:t>
            </a:r>
            <a:endParaRPr/>
          </a:p>
        </p:txBody>
      </p:sp>
      <p:pic>
        <p:nvPicPr>
          <p:cNvPr id="995" name="Google Shape;9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53" y="0"/>
            <a:ext cx="12192000" cy="449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0"/>
          <p:cNvSpPr txBox="1"/>
          <p:nvPr>
            <p:ph type="title"/>
          </p:nvPr>
        </p:nvSpPr>
        <p:spPr>
          <a:xfrm>
            <a:off x="0" y="-556565"/>
            <a:ext cx="121158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FF0000"/>
                </a:solidFill>
              </a:rPr>
              <a:t>Energetics of glycolysis and citric acid cycle</a:t>
            </a:r>
            <a:endParaRPr b="1" sz="5400">
              <a:solidFill>
                <a:srgbClr val="FF0000"/>
              </a:solidFill>
            </a:endParaRPr>
          </a:p>
        </p:txBody>
      </p:sp>
      <p:sp>
        <p:nvSpPr>
          <p:cNvPr id="1002" name="Google Shape;1002;p30"/>
          <p:cNvSpPr txBox="1"/>
          <p:nvPr>
            <p:ph idx="1" type="body"/>
          </p:nvPr>
        </p:nvSpPr>
        <p:spPr>
          <a:xfrm>
            <a:off x="244569" y="6336042"/>
            <a:ext cx="11109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3 ATP are produced from glycogen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1003" name="Google Shape;10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58929"/>
            <a:ext cx="12192000" cy="527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1" name="Google Shape;10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897" y="0"/>
            <a:ext cx="11527857" cy="67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1" name="Google Shape;871;p1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72" name="Google Shape;8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9" name="Google Shape;10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Google Shape;10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947"/>
            <a:ext cx="12192000" cy="692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5" name="Google Shape;10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08" y="0"/>
            <a:ext cx="121189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3" name="Google Shape;10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08" y="0"/>
            <a:ext cx="835922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342" y="0"/>
            <a:ext cx="399657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2" name="Google Shape;10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165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7"/>
          <p:cNvSpPr txBox="1"/>
          <p:nvPr>
            <p:ph type="title"/>
          </p:nvPr>
        </p:nvSpPr>
        <p:spPr>
          <a:xfrm>
            <a:off x="-72887" y="365125"/>
            <a:ext cx="125520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0000"/>
                </a:solidFill>
              </a:rPr>
              <a:t>Pyruvate + NAD + CoA</a:t>
            </a:r>
            <a:r>
              <a:rPr lang="en-US" sz="3600"/>
              <a:t>          </a:t>
            </a:r>
            <a:r>
              <a:rPr b="1" lang="en-US" sz="3600">
                <a:solidFill>
                  <a:srgbClr val="FF0000"/>
                </a:solidFill>
              </a:rPr>
              <a:t> Acetyl CoA + CO</a:t>
            </a:r>
            <a:r>
              <a:rPr b="1" baseline="-25000" lang="en-US" sz="3600">
                <a:solidFill>
                  <a:srgbClr val="FF0000"/>
                </a:solidFill>
              </a:rPr>
              <a:t>2</a:t>
            </a:r>
            <a:r>
              <a:rPr b="1" lang="en-US" sz="3600">
                <a:solidFill>
                  <a:srgbClr val="FF0000"/>
                </a:solidFill>
              </a:rPr>
              <a:t> + NADH + H</a:t>
            </a:r>
            <a:r>
              <a:rPr b="1" baseline="30000" lang="en-US" sz="3600">
                <a:solidFill>
                  <a:srgbClr val="FF0000"/>
                </a:solidFill>
              </a:rPr>
              <a:t>+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/>
          </a:p>
        </p:txBody>
      </p:sp>
      <p:sp>
        <p:nvSpPr>
          <p:cNvPr id="1059" name="Google Shape;1059;p37"/>
          <p:cNvSpPr txBox="1"/>
          <p:nvPr>
            <p:ph idx="1" type="body"/>
          </p:nvPr>
        </p:nvSpPr>
        <p:spPr>
          <a:xfrm flipH="1" rot="10800000">
            <a:off x="838200" y="2637516"/>
            <a:ext cx="10515600" cy="5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0" name="Google Shape;106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56" y="920232"/>
            <a:ext cx="12037944" cy="42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37"/>
          <p:cNvSpPr/>
          <p:nvPr/>
        </p:nvSpPr>
        <p:spPr>
          <a:xfrm>
            <a:off x="4141304" y="496956"/>
            <a:ext cx="978300" cy="4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37"/>
          <p:cNvSpPr txBox="1"/>
          <p:nvPr/>
        </p:nvSpPr>
        <p:spPr>
          <a:xfrm>
            <a:off x="4025347" y="165652"/>
            <a:ext cx="81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6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PDH</a:t>
            </a:r>
            <a:endParaRPr/>
          </a:p>
        </p:txBody>
      </p:sp>
      <p:sp>
        <p:nvSpPr>
          <p:cNvPr id="1063" name="Google Shape;1063;p37"/>
          <p:cNvSpPr txBox="1"/>
          <p:nvPr/>
        </p:nvSpPr>
        <p:spPr>
          <a:xfrm>
            <a:off x="303143" y="1056186"/>
            <a:ext cx="10923900" cy="6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Regulation of PDH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Pyruvate dehydrogenase is a good example for </a:t>
            </a: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end product (acetyl CoA, NADH) inhibition.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1" name="Google Shape;107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38"/>
          <p:cNvSpPr txBox="1"/>
          <p:nvPr/>
        </p:nvSpPr>
        <p:spPr>
          <a:xfrm>
            <a:off x="3379064" y="365125"/>
            <a:ext cx="52434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Mitochondrial Matrix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0" name="Google Shape;10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0" y="0"/>
            <a:ext cx="120303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8" name="Google Shape;10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90" y="0"/>
            <a:ext cx="1210321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6" name="Google Shape;109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015" y="109242"/>
            <a:ext cx="12296029" cy="339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94" y="3429000"/>
            <a:ext cx="12103209" cy="360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5"/>
          <p:cNvSpPr txBox="1"/>
          <p:nvPr>
            <p:ph idx="1" type="body"/>
          </p:nvPr>
        </p:nvSpPr>
        <p:spPr>
          <a:xfrm>
            <a:off x="838200" y="1759364"/>
            <a:ext cx="105156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None/>
            </a:pPr>
            <a:r>
              <a:rPr b="1" lang="en-US" sz="3600">
                <a:solidFill>
                  <a:srgbClr val="FF0000"/>
                </a:solidFill>
              </a:rPr>
              <a:t>1. Catabolism</a:t>
            </a:r>
            <a:r>
              <a:rPr lang="en-US" sz="3600"/>
              <a:t> : The </a:t>
            </a:r>
            <a:r>
              <a:rPr b="1" lang="en-US" sz="3600"/>
              <a:t>degradative processes</a:t>
            </a:r>
            <a:r>
              <a:rPr lang="en-US" sz="3600"/>
              <a:t> concerned with the breakdown of complex molecules to simpler ones, with a concomitant release of energy.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600"/>
              <a:buNone/>
            </a:pPr>
            <a:r>
              <a:rPr b="1" lang="en-US" sz="3600">
                <a:solidFill>
                  <a:srgbClr val="FF0000"/>
                </a:solidFill>
              </a:rPr>
              <a:t>2.Anabolism</a:t>
            </a:r>
            <a:r>
              <a:rPr lang="en-US" sz="3600"/>
              <a:t> : The </a:t>
            </a:r>
            <a:r>
              <a:rPr b="1" lang="en-US" sz="3600"/>
              <a:t>biosynthetic reactions</a:t>
            </a:r>
            <a:r>
              <a:rPr lang="en-US" sz="3600"/>
              <a:t> involving the formation of complex molecules from simple precursors.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5" name="Google Shape;11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03" y="0"/>
            <a:ext cx="1154604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FF0000"/>
                </a:solidFill>
              </a:rPr>
              <a:t>Regulation of citric acid cycle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b="1" sz="5400">
              <a:solidFill>
                <a:srgbClr val="FF0000"/>
              </a:solidFill>
            </a:endParaRPr>
          </a:p>
        </p:txBody>
      </p:sp>
      <p:sp>
        <p:nvSpPr>
          <p:cNvPr id="1112" name="Google Shape;1112;p43"/>
          <p:cNvSpPr txBox="1"/>
          <p:nvPr>
            <p:ph idx="1" type="body"/>
          </p:nvPr>
        </p:nvSpPr>
        <p:spPr>
          <a:xfrm>
            <a:off x="109330" y="1560581"/>
            <a:ext cx="11807700" cy="46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US" sz="320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en-US" sz="3200"/>
              <a:t>. </a:t>
            </a:r>
            <a:r>
              <a:rPr b="1" lang="en-US" sz="3200">
                <a:solidFill>
                  <a:srgbClr val="FF0000"/>
                </a:solidFill>
                <a:highlight>
                  <a:srgbClr val="FFFF00"/>
                </a:highlight>
              </a:rPr>
              <a:t>Citrate synthase</a:t>
            </a:r>
            <a:r>
              <a:rPr lang="en-US" sz="3200"/>
              <a:t> is inhibited by ATP, NADH, acetyl CoA and succinyl CoA.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US" sz="320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en-US" sz="3200">
                <a:highlight>
                  <a:srgbClr val="FFFF00"/>
                </a:highlight>
              </a:rPr>
              <a:t>.</a:t>
            </a:r>
            <a:r>
              <a:rPr lang="en-US" sz="3200"/>
              <a:t> </a:t>
            </a:r>
            <a:r>
              <a:rPr b="1" lang="en-US" sz="3200">
                <a:solidFill>
                  <a:srgbClr val="FF0000"/>
                </a:solidFill>
                <a:highlight>
                  <a:srgbClr val="FFFF00"/>
                </a:highlight>
              </a:rPr>
              <a:t>lsocitrate dehydrogenase</a:t>
            </a:r>
            <a:r>
              <a:rPr lang="en-US" sz="3200"/>
              <a:t> is activated by ADP, and inhibited by ATP and NADH.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US" sz="320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  <a:r>
              <a:rPr lang="en-US" sz="3200"/>
              <a:t>. </a:t>
            </a:r>
            <a:r>
              <a:rPr b="1" lang="en-US" sz="3200">
                <a:solidFill>
                  <a:srgbClr val="FF0000"/>
                </a:solidFill>
                <a:highlight>
                  <a:srgbClr val="FFFF00"/>
                </a:highlight>
              </a:rPr>
              <a:t>-Ketoglutarate dehydrogenase</a:t>
            </a:r>
            <a:r>
              <a:rPr lang="en-US" sz="3200"/>
              <a:t> is inhibited by succinyl CoA and NADH.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US" sz="3200">
                <a:solidFill>
                  <a:srgbClr val="FF0000"/>
                </a:solidFill>
                <a:highlight>
                  <a:srgbClr val="FFFF00"/>
                </a:highlight>
              </a:rPr>
              <a:t>4</a:t>
            </a:r>
            <a:r>
              <a:rPr lang="en-US" sz="3200"/>
              <a:t>. </a:t>
            </a:r>
            <a:r>
              <a:rPr b="1" lang="en-US" sz="3200">
                <a:solidFill>
                  <a:srgbClr val="FF0000"/>
                </a:solidFill>
                <a:highlight>
                  <a:srgbClr val="FFFF00"/>
                </a:highlight>
              </a:rPr>
              <a:t>Availability of ADP</a:t>
            </a:r>
            <a:endParaRPr b="1" sz="320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US" sz="3200">
                <a:solidFill>
                  <a:srgbClr val="FF0000"/>
                </a:solidFill>
                <a:highlight>
                  <a:srgbClr val="FFFF00"/>
                </a:highlight>
              </a:rPr>
              <a:t>5</a:t>
            </a:r>
            <a:r>
              <a:rPr lang="en-US" sz="3200"/>
              <a:t>. </a:t>
            </a:r>
            <a:r>
              <a:rPr b="1" lang="en-US" sz="3200">
                <a:solidFill>
                  <a:srgbClr val="FF0000"/>
                </a:solidFill>
                <a:highlight>
                  <a:srgbClr val="FFFF00"/>
                </a:highlight>
              </a:rPr>
              <a:t>Hyperammonemia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4"/>
          <p:cNvSpPr txBox="1"/>
          <p:nvPr>
            <p:ph type="title"/>
          </p:nvPr>
        </p:nvSpPr>
        <p:spPr>
          <a:xfrm>
            <a:off x="400788" y="365125"/>
            <a:ext cx="11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Vitamins for </a:t>
            </a:r>
            <a:r>
              <a:rPr b="1" lang="en-US">
                <a:solidFill>
                  <a:srgbClr val="FF0000"/>
                </a:solidFill>
              </a:rPr>
              <a:t>TCA cycle and PDH (pyruvate dehydrogenase).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19" name="Google Shape;1119;p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1. </a:t>
            </a:r>
            <a:r>
              <a:rPr b="1" lang="en-US">
                <a:solidFill>
                  <a:srgbClr val="FF0000"/>
                </a:solidFill>
              </a:rPr>
              <a:t>Thiamine</a:t>
            </a:r>
            <a:r>
              <a:rPr b="1" lang="en-US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b="1" lang="en-US">
                <a:solidFill>
                  <a:schemeClr val="accent6"/>
                </a:solidFill>
                <a:highlight>
                  <a:srgbClr val="FFFF00"/>
                </a:highlight>
              </a:rPr>
              <a:t>(vit. B</a:t>
            </a:r>
            <a:r>
              <a:rPr b="1" baseline="-25000" lang="en-US">
                <a:solidFill>
                  <a:schemeClr val="accent6"/>
                </a:solidFill>
                <a:highlight>
                  <a:srgbClr val="FFFF00"/>
                </a:highlight>
              </a:rPr>
              <a:t>1</a:t>
            </a:r>
            <a:r>
              <a:rPr b="1" lang="en-US">
                <a:solidFill>
                  <a:schemeClr val="accent6"/>
                </a:solidFill>
                <a:highlight>
                  <a:srgbClr val="FFFF00"/>
                </a:highlight>
              </a:rPr>
              <a:t>)</a:t>
            </a:r>
            <a:r>
              <a:rPr b="1" lang="en-US">
                <a:solidFill>
                  <a:schemeClr val="accent6"/>
                </a:solidFill>
              </a:rPr>
              <a:t> </a:t>
            </a:r>
            <a:r>
              <a:rPr b="1" lang="en-US"/>
              <a:t>as TPP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2. </a:t>
            </a:r>
            <a:r>
              <a:rPr b="1" lang="en-US">
                <a:solidFill>
                  <a:srgbClr val="FF0000"/>
                </a:solidFill>
              </a:rPr>
              <a:t>Riboflavin</a:t>
            </a:r>
            <a:r>
              <a:rPr b="1" lang="en-US"/>
              <a:t> </a:t>
            </a:r>
            <a:r>
              <a:rPr b="1" lang="en-US">
                <a:solidFill>
                  <a:schemeClr val="accent6"/>
                </a:solidFill>
                <a:highlight>
                  <a:srgbClr val="FFFF00"/>
                </a:highlight>
              </a:rPr>
              <a:t>(vit.B</a:t>
            </a:r>
            <a:r>
              <a:rPr b="1" baseline="-25000" lang="en-US">
                <a:solidFill>
                  <a:schemeClr val="accent6"/>
                </a:solidFill>
                <a:highlight>
                  <a:srgbClr val="FFFF00"/>
                </a:highlight>
              </a:rPr>
              <a:t>2</a:t>
            </a:r>
            <a:r>
              <a:rPr b="1" lang="en-US">
                <a:solidFill>
                  <a:schemeClr val="accent6"/>
                </a:solidFill>
                <a:highlight>
                  <a:srgbClr val="FFFF00"/>
                </a:highlight>
              </a:rPr>
              <a:t>)</a:t>
            </a:r>
            <a:r>
              <a:rPr b="1" lang="en-US"/>
              <a:t> as FAD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3. </a:t>
            </a:r>
            <a:r>
              <a:rPr b="1" lang="en-US">
                <a:solidFill>
                  <a:srgbClr val="FF0000"/>
                </a:solidFill>
              </a:rPr>
              <a:t>Niacin</a:t>
            </a:r>
            <a:r>
              <a:rPr b="1" lang="en-US">
                <a:solidFill>
                  <a:schemeClr val="accent6"/>
                </a:solidFill>
                <a:highlight>
                  <a:srgbClr val="FFFF00"/>
                </a:highlight>
              </a:rPr>
              <a:t> (vit B</a:t>
            </a:r>
            <a:r>
              <a:rPr b="1" baseline="-25000" lang="en-US">
                <a:solidFill>
                  <a:schemeClr val="accent6"/>
                </a:solidFill>
                <a:highlight>
                  <a:srgbClr val="FFFF00"/>
                </a:highlight>
              </a:rPr>
              <a:t>3</a:t>
            </a:r>
            <a:r>
              <a:rPr b="1" lang="en-US">
                <a:solidFill>
                  <a:schemeClr val="accent6"/>
                </a:solidFill>
                <a:highlight>
                  <a:srgbClr val="FFFF00"/>
                </a:highlight>
              </a:rPr>
              <a:t>)</a:t>
            </a:r>
            <a:r>
              <a:rPr b="1" lang="en-US"/>
              <a:t> as NAD</a:t>
            </a:r>
            <a:r>
              <a:rPr b="1" baseline="30000" lang="en-US"/>
              <a:t>+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4. </a:t>
            </a:r>
            <a:r>
              <a:rPr b="1" lang="en-US">
                <a:solidFill>
                  <a:srgbClr val="FF0000"/>
                </a:solidFill>
              </a:rPr>
              <a:t>Pantothenic acid</a:t>
            </a: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b="1" lang="en-US">
                <a:solidFill>
                  <a:schemeClr val="accent6"/>
                </a:solidFill>
                <a:highlight>
                  <a:srgbClr val="FFFF00"/>
                </a:highlight>
              </a:rPr>
              <a:t>(vit. B</a:t>
            </a:r>
            <a:r>
              <a:rPr b="1" baseline="-25000" lang="en-US">
                <a:solidFill>
                  <a:schemeClr val="accent6"/>
                </a:solidFill>
                <a:highlight>
                  <a:srgbClr val="FFFF00"/>
                </a:highlight>
              </a:rPr>
              <a:t>5</a:t>
            </a:r>
            <a:r>
              <a:rPr b="1" lang="en-US">
                <a:solidFill>
                  <a:schemeClr val="accent6"/>
                </a:solidFill>
                <a:highlight>
                  <a:srgbClr val="FFFF00"/>
                </a:highlight>
              </a:rPr>
              <a:t>)</a:t>
            </a:r>
            <a:r>
              <a:rPr b="1" lang="en-US"/>
              <a:t> as coenzyme 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5. Vitamine like compound namely </a:t>
            </a: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lipoic acid.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FF0000"/>
                </a:solidFill>
              </a:rPr>
              <a:t>Inhibitors of citric acid cycle/ TCA</a:t>
            </a:r>
            <a:endParaRPr b="1" sz="5400">
              <a:solidFill>
                <a:srgbClr val="FF0000"/>
              </a:solidFill>
            </a:endParaRPr>
          </a:p>
        </p:txBody>
      </p:sp>
      <p:sp>
        <p:nvSpPr>
          <p:cNvPr id="1126" name="Google Shape;1126;p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7" name="Google Shape;11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87" y="1825625"/>
            <a:ext cx="11208479" cy="40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6"/>
          <p:cNvSpPr txBox="1"/>
          <p:nvPr>
            <p:ph type="title"/>
          </p:nvPr>
        </p:nvSpPr>
        <p:spPr>
          <a:xfrm>
            <a:off x="838200" y="-600322"/>
            <a:ext cx="105156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(TPP)Thiamine Pyrophosphate (vitamine B</a:t>
            </a:r>
            <a:r>
              <a:rPr b="1" baseline="-25000" lang="en-US">
                <a:solidFill>
                  <a:srgbClr val="FF0000"/>
                </a:solidFill>
              </a:rPr>
              <a:t>1</a:t>
            </a:r>
            <a:r>
              <a:rPr b="1" lang="en-US">
                <a:solidFill>
                  <a:srgbClr val="FF0000"/>
                </a:solidFill>
              </a:rPr>
              <a:t>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34" name="Google Shape;1134;p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5" name="Google Shape;11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1512" y="968631"/>
            <a:ext cx="12403511" cy="5889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rgbClr val="FF0000"/>
                </a:solidFill>
              </a:rPr>
              <a:t>Amphibolic pathways</a:t>
            </a:r>
            <a:endParaRPr b="1" sz="4800">
              <a:solidFill>
                <a:srgbClr val="FF0000"/>
              </a:solidFill>
            </a:endParaRPr>
          </a:p>
        </p:txBody>
      </p:sp>
      <p:sp>
        <p:nvSpPr>
          <p:cNvPr id="1142" name="Google Shape;1142;p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3" name="Google Shape;114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39" y="1690688"/>
            <a:ext cx="11988079" cy="516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1" name="Google Shape;115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14"/>
            <a:ext cx="12006963" cy="6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9" name="Google Shape;11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7" name="Google Shape;116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5" name="Google Shape;11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08" y="0"/>
            <a:ext cx="121189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7" name="Google Shape;8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15" y="0"/>
            <a:ext cx="65903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0317" y="365125"/>
            <a:ext cx="5671683" cy="528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3" name="Google Shape;11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8415" y="108366"/>
            <a:ext cx="9952178" cy="674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707" y="-63744"/>
            <a:ext cx="6189731" cy="6921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53"/>
          <p:cNvSpPr txBox="1"/>
          <p:nvPr>
            <p:ph idx="1" type="body"/>
          </p:nvPr>
        </p:nvSpPr>
        <p:spPr>
          <a:xfrm>
            <a:off x="269295" y="6230992"/>
            <a:ext cx="117093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>
                <a:solidFill>
                  <a:srgbClr val="FF0000"/>
                </a:solidFill>
              </a:rPr>
              <a:t>Pyruvate carboxylase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</a:t>
            </a:r>
            <a:r>
              <a:rPr b="1" lang="en-US">
                <a:highlight>
                  <a:srgbClr val="FFFF00"/>
                </a:highlight>
              </a:rPr>
              <a:t>biotin (vitamineB</a:t>
            </a:r>
            <a:r>
              <a:rPr b="1" baseline="-25000" lang="en-US">
                <a:highlight>
                  <a:srgbClr val="FFFF00"/>
                </a:highlight>
              </a:rPr>
              <a:t>7</a:t>
            </a:r>
            <a:r>
              <a:rPr b="1" lang="en-US">
                <a:highlight>
                  <a:srgbClr val="FFFF00"/>
                </a:highlight>
              </a:rPr>
              <a:t>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dependent mitochondrial</a:t>
            </a:r>
            <a:r>
              <a:rPr lang="en-US"/>
              <a:t> enz. </a:t>
            </a:r>
            <a:endParaRPr/>
          </a:p>
        </p:txBody>
      </p:sp>
      <p:pic>
        <p:nvPicPr>
          <p:cNvPr id="1192" name="Google Shape;11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55" y="97365"/>
            <a:ext cx="11881220" cy="6133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4"/>
          <p:cNvSpPr txBox="1"/>
          <p:nvPr>
            <p:ph type="title"/>
          </p:nvPr>
        </p:nvSpPr>
        <p:spPr>
          <a:xfrm>
            <a:off x="838200" y="349503"/>
            <a:ext cx="105156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2060"/>
                </a:solidFill>
              </a:rPr>
              <a:t>Gluconeogenesis (some important points)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1199" name="Google Shape;1199;p54"/>
          <p:cNvSpPr txBox="1"/>
          <p:nvPr>
            <p:ph idx="1" type="body"/>
          </p:nvPr>
        </p:nvSpPr>
        <p:spPr>
          <a:xfrm>
            <a:off x="355477" y="987704"/>
            <a:ext cx="5621700" cy="4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lang="en-US">
                <a:solidFill>
                  <a:srgbClr val="FF0000"/>
                </a:solidFill>
              </a:rPr>
              <a:t>Gluconeogenesis </a:t>
            </a:r>
            <a:r>
              <a:rPr b="1" lang="en-US">
                <a:solidFill>
                  <a:schemeClr val="dk1"/>
                </a:solidFill>
              </a:rPr>
              <a:t>occurs in </a:t>
            </a: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cytosol </a:t>
            </a:r>
            <a:r>
              <a:rPr b="1" lang="en-US">
                <a:solidFill>
                  <a:schemeClr val="dk1"/>
                </a:solidFill>
              </a:rPr>
              <a:t>and some produced in </a:t>
            </a: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mitochondria.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lang="en-US">
                <a:solidFill>
                  <a:srgbClr val="FF0000"/>
                </a:solidFill>
              </a:rPr>
              <a:t>Pyruvate carboxylase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</a:t>
            </a: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biotin (vitamineB</a:t>
            </a:r>
            <a:r>
              <a:rPr b="1" baseline="-25000" lang="en-US">
                <a:solidFill>
                  <a:srgbClr val="FF0000"/>
                </a:solidFill>
                <a:highlight>
                  <a:srgbClr val="FFFF00"/>
                </a:highlight>
              </a:rPr>
              <a:t>7</a:t>
            </a: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dependent mitochondrial</a:t>
            </a:r>
            <a:r>
              <a:rPr lang="en-US"/>
              <a:t> enzyme.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lang="en-US">
                <a:solidFill>
                  <a:srgbClr val="FF0000"/>
                </a:solidFill>
              </a:rPr>
              <a:t>Glucose 6-phosphatase</a:t>
            </a:r>
            <a:r>
              <a:rPr lang="en-US"/>
              <a:t> absent in </a:t>
            </a:r>
            <a:r>
              <a:rPr b="1" lang="en-US"/>
              <a:t>muscles, brain and adipose tissue so there no gluconeonesis in these tissues.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lang="en-US">
                <a:solidFill>
                  <a:srgbClr val="FF0000"/>
                </a:solidFill>
              </a:rPr>
              <a:t>Leucine and lysine (amino acids)</a:t>
            </a:r>
            <a:r>
              <a:rPr b="1" lang="en-US"/>
              <a:t>- not involved in gluconeogenesis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lang="en-US">
                <a:solidFill>
                  <a:srgbClr val="FF0000"/>
                </a:solidFill>
              </a:rPr>
              <a:t>Lactate</a:t>
            </a:r>
            <a:r>
              <a:rPr b="1" lang="en-US"/>
              <a:t> is a dead end in glycolysis.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00" name="Google Shape;120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3713" y="1294177"/>
            <a:ext cx="4540087" cy="5051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55"/>
          <p:cNvSpPr txBox="1"/>
          <p:nvPr>
            <p:ph type="title"/>
          </p:nvPr>
        </p:nvSpPr>
        <p:spPr>
          <a:xfrm>
            <a:off x="838200" y="365125"/>
            <a:ext cx="105156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ENERGETICS of Gluconeogenesis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07" name="Google Shape;1207;p55"/>
          <p:cNvSpPr txBox="1"/>
          <p:nvPr>
            <p:ph idx="1" type="body"/>
          </p:nvPr>
        </p:nvSpPr>
        <p:spPr>
          <a:xfrm>
            <a:off x="238957" y="1492713"/>
            <a:ext cx="11847300" cy="4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Energy used in this pathway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Noto Sans Symbols"/>
              <a:buChar char="❖"/>
            </a:pPr>
            <a:r>
              <a:rPr lang="en-US">
                <a:solidFill>
                  <a:srgbClr val="FF0000"/>
                </a:solidFill>
              </a:rPr>
              <a:t>Pyruvate carboxylase - 1 ATP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Noto Sans Symbols"/>
              <a:buChar char="❖"/>
            </a:pPr>
            <a:r>
              <a:rPr lang="en-US">
                <a:solidFill>
                  <a:srgbClr val="FF0000"/>
                </a:solidFill>
              </a:rPr>
              <a:t>Phosphoenolpyruvate carboxykinase - 1 GTP (equivalent to 1 ATP)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Noto Sans Symbols"/>
              <a:buChar char="❖"/>
            </a:pPr>
            <a:r>
              <a:rPr lang="en-US">
                <a:solidFill>
                  <a:srgbClr val="FF0000"/>
                </a:solidFill>
              </a:rPr>
              <a:t>Phosphoglycerate kinase - 1 ATP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Two pyruvate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molecules are required to synthesize one molecule of glucose. Hence, </a:t>
            </a:r>
            <a:r>
              <a:rPr lang="en-US">
                <a:solidFill>
                  <a:srgbClr val="FF0000"/>
                </a:solidFill>
              </a:rPr>
              <a:t>6 ATPs</a:t>
            </a:r>
            <a:r>
              <a:rPr lang="en-US">
                <a:solidFill>
                  <a:schemeClr val="dk1"/>
                </a:solidFill>
              </a:rPr>
              <a:t> ar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needed to form glucose.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addition, two moles of NADH are also required per mole of glucose synthesized.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6"/>
          <p:cNvSpPr txBox="1"/>
          <p:nvPr>
            <p:ph type="title"/>
          </p:nvPr>
        </p:nvSpPr>
        <p:spPr>
          <a:xfrm>
            <a:off x="400788" y="255772"/>
            <a:ext cx="10953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Gluconeogenesis</a:t>
            </a:r>
            <a:r>
              <a:rPr lang="en-US"/>
              <a:t>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lactate </a:t>
            </a:r>
            <a:r>
              <a:rPr b="1" lang="en-US">
                <a:solidFill>
                  <a:srgbClr val="FF0000"/>
                </a:solidFill>
              </a:rPr>
              <a:t>(Cori cycle)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14" name="Google Shape;1214;p56"/>
          <p:cNvSpPr txBox="1"/>
          <p:nvPr>
            <p:ph idx="1" type="body"/>
          </p:nvPr>
        </p:nvSpPr>
        <p:spPr>
          <a:xfrm>
            <a:off x="400788" y="847107"/>
            <a:ext cx="11593500" cy="5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cycle involving the synt</a:t>
            </a:r>
            <a:r>
              <a:rPr lang="en-US"/>
              <a:t>h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esis of glucose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liver from the skeletal muscle lactate and the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reuse of glucose thus synthesized by the muscle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energy purpose is known as </a:t>
            </a:r>
            <a:r>
              <a:rPr lang="en-US">
                <a:solidFill>
                  <a:srgbClr val="FF0000"/>
                </a:solidFill>
              </a:rPr>
              <a:t>Cori cycle</a:t>
            </a:r>
            <a:r>
              <a:rPr lang="en-US"/>
              <a:t>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15" name="Google Shape;121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93330"/>
            <a:ext cx="12192000" cy="476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7"/>
          <p:cNvSpPr txBox="1"/>
          <p:nvPr>
            <p:ph type="title"/>
          </p:nvPr>
        </p:nvSpPr>
        <p:spPr>
          <a:xfrm>
            <a:off x="838200" y="771294"/>
            <a:ext cx="105156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Glucose-alanine cycle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22" name="Google Shape;1222;p57"/>
          <p:cNvSpPr txBox="1"/>
          <p:nvPr>
            <p:ph idx="1" type="body"/>
          </p:nvPr>
        </p:nvSpPr>
        <p:spPr>
          <a:xfrm>
            <a:off x="838200" y="2371387"/>
            <a:ext cx="105156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a continuous transport of amino acids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muscle to liver, which predominantly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occurs during starvation. Alanine dominates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among the transported amino acids.</a:t>
            </a:r>
            <a:r>
              <a:rPr lang="en-US"/>
              <a:t> It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postulated that pyruvate in skeletal muscle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undergoes transamination to produce alanine.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Alanine is transported to liver and used for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gluconeogenesis. This cycle is referred to as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/>
              <a:t>l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ucose-alanine cycle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Glucose-alanine cycle</a:t>
            </a:r>
            <a:endParaRPr/>
          </a:p>
        </p:txBody>
      </p:sp>
      <p:sp>
        <p:nvSpPr>
          <p:cNvPr id="1229" name="Google Shape;1229;p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0" name="Google Shape;123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850" y="1690688"/>
            <a:ext cx="10609267" cy="509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9"/>
          <p:cNvSpPr txBox="1"/>
          <p:nvPr>
            <p:ph type="title"/>
          </p:nvPr>
        </p:nvSpPr>
        <p:spPr>
          <a:xfrm>
            <a:off x="838200" y="-463136"/>
            <a:ext cx="105156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b="1" sz="540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b="1" sz="54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37" name="Google Shape;1237;p5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8" name="Google Shape;123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84" y="336807"/>
            <a:ext cx="11936632" cy="655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59"/>
          <p:cNvSpPr txBox="1"/>
          <p:nvPr/>
        </p:nvSpPr>
        <p:spPr>
          <a:xfrm>
            <a:off x="1606742" y="133165"/>
            <a:ext cx="96747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Regulation of gluconeogenesis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7" name="Google Shape;124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60"/>
          <p:cNvSpPr txBox="1"/>
          <p:nvPr/>
        </p:nvSpPr>
        <p:spPr>
          <a:xfrm>
            <a:off x="9021933" y="532660"/>
            <a:ext cx="28464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CYTOSOL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6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6" name="Google Shape;125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61"/>
          <p:cNvSpPr txBox="1"/>
          <p:nvPr/>
        </p:nvSpPr>
        <p:spPr>
          <a:xfrm>
            <a:off x="7573763" y="2946277"/>
            <a:ext cx="31128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61"/>
          <p:cNvSpPr txBox="1"/>
          <p:nvPr/>
        </p:nvSpPr>
        <p:spPr>
          <a:xfrm>
            <a:off x="7790153" y="1971868"/>
            <a:ext cx="41280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(Glycogen synthase)</a:t>
            </a:r>
            <a:endParaRPr/>
          </a:p>
        </p:txBody>
      </p:sp>
      <p:sp>
        <p:nvSpPr>
          <p:cNvPr id="1259" name="Google Shape;1259;p61"/>
          <p:cNvSpPr txBox="1"/>
          <p:nvPr/>
        </p:nvSpPr>
        <p:spPr>
          <a:xfrm>
            <a:off x="9321552" y="5005514"/>
            <a:ext cx="3179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(Glycogenin primer)</a:t>
            </a:r>
            <a:endParaRPr/>
          </a:p>
        </p:txBody>
      </p:sp>
      <p:sp>
        <p:nvSpPr>
          <p:cNvPr id="1260" name="Google Shape;1260;p61"/>
          <p:cNvSpPr txBox="1"/>
          <p:nvPr/>
        </p:nvSpPr>
        <p:spPr>
          <a:xfrm>
            <a:off x="7573763" y="5820107"/>
            <a:ext cx="4444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(Glucosyl alpha-4-6 transferase)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6" name="Google Shape;8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56" y="0"/>
            <a:ext cx="120794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8" name="Google Shape;126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638" y="216211"/>
            <a:ext cx="6140917" cy="550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6910" y="0"/>
            <a:ext cx="433509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62"/>
          <p:cNvSpPr txBox="1"/>
          <p:nvPr/>
        </p:nvSpPr>
        <p:spPr>
          <a:xfrm>
            <a:off x="99874" y="5496785"/>
            <a:ext cx="72078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Of the</a:t>
            </a:r>
            <a:r>
              <a:rPr lang="en-US" sz="24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 u="sng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two ATP utilized</a:t>
            </a:r>
            <a:r>
              <a:rPr b="1" lang="en-US" sz="24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one is required for the phosphorylation of glucose while the other is needed for conversion of UDP to UTP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8" name="Google Shape;127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63"/>
          <p:cNvSpPr txBox="1"/>
          <p:nvPr/>
        </p:nvSpPr>
        <p:spPr>
          <a:xfrm>
            <a:off x="8356107" y="2363680"/>
            <a:ext cx="29976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CYTOSOL</a:t>
            </a:r>
            <a:endParaRPr/>
          </a:p>
        </p:txBody>
      </p:sp>
      <p:sp>
        <p:nvSpPr>
          <p:cNvPr id="1280" name="Google Shape;1280;p63"/>
          <p:cNvSpPr txBox="1"/>
          <p:nvPr/>
        </p:nvSpPr>
        <p:spPr>
          <a:xfrm>
            <a:off x="7091038" y="5260020"/>
            <a:ext cx="45276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Glycogen phosphorylase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8" name="Google Shape;12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092" y="0"/>
            <a:ext cx="6140917" cy="676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0628" y="46353"/>
            <a:ext cx="5539186" cy="676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65"/>
          <p:cNvSpPr txBox="1"/>
          <p:nvPr>
            <p:ph type="title"/>
          </p:nvPr>
        </p:nvSpPr>
        <p:spPr>
          <a:xfrm>
            <a:off x="422059" y="365125"/>
            <a:ext cx="1093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Regulations of glycogenesis and glycogenolysis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1296" name="Google Shape;1296;p65"/>
          <p:cNvSpPr txBox="1"/>
          <p:nvPr>
            <p:ph idx="1" type="body"/>
          </p:nvPr>
        </p:nvSpPr>
        <p:spPr>
          <a:xfrm>
            <a:off x="838200" y="1159800"/>
            <a:ext cx="10515600" cy="50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good coordination and regulation of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glycogen synthesis and its degradation are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 to maintain the blood glucose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levels. </a:t>
            </a:r>
            <a:r>
              <a:rPr b="1" lang="en-US">
                <a:solidFill>
                  <a:srgbClr val="FF0000"/>
                </a:solidFill>
              </a:rPr>
              <a:t>Glycogenesis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-US">
                <a:solidFill>
                  <a:srgbClr val="FF0000"/>
                </a:solidFill>
              </a:rPr>
              <a:t>glycogenolysis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are,respectively, controlled by the enzymes</a:t>
            </a:r>
            <a:r>
              <a:rPr lang="en-US"/>
              <a:t> </a:t>
            </a:r>
            <a:r>
              <a:rPr b="1" lang="en-US">
                <a:solidFill>
                  <a:srgbClr val="FF0000"/>
                </a:solidFill>
              </a:rPr>
              <a:t>glycogen synthase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>
                <a:solidFill>
                  <a:srgbClr val="FF0000"/>
                </a:solidFill>
              </a:rPr>
              <a:t>glycogen phosphorylase.</a:t>
            </a:r>
            <a:endParaRPr b="1">
              <a:solidFill>
                <a:srgbClr val="FF000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Regulation of these enzymes is accomplished by three mechanisms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1 . Allosteric regulation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2. Hormonal regulation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3. Influence of calcium.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6"/>
          <p:cNvSpPr txBox="1"/>
          <p:nvPr>
            <p:ph type="title"/>
          </p:nvPr>
        </p:nvSpPr>
        <p:spPr>
          <a:xfrm>
            <a:off x="438706" y="265251"/>
            <a:ext cx="116142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</a:rPr>
              <a:t>Allosteric regulation of glycogenolysis &amp; glycogenesis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303" name="Google Shape;1303;p6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4" name="Google Shape;130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923" y="1108091"/>
            <a:ext cx="8849543" cy="562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2" name="Google Shape;131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83" y="133165"/>
            <a:ext cx="12041831" cy="66594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67"/>
          <p:cNvSpPr txBox="1"/>
          <p:nvPr/>
        </p:nvSpPr>
        <p:spPr>
          <a:xfrm>
            <a:off x="6475151" y="133165"/>
            <a:ext cx="4710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Glycogenesis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1" name="Google Shape;132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14" y="48973"/>
            <a:ext cx="11965171" cy="6710117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68"/>
          <p:cNvSpPr txBox="1"/>
          <p:nvPr/>
        </p:nvSpPr>
        <p:spPr>
          <a:xfrm>
            <a:off x="5659515" y="299621"/>
            <a:ext cx="4860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Glycogenolysis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0" name="Google Shape;133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69"/>
          <p:cNvSpPr txBox="1"/>
          <p:nvPr/>
        </p:nvSpPr>
        <p:spPr>
          <a:xfrm>
            <a:off x="2829756" y="4178054"/>
            <a:ext cx="36657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(Amylo alpha 1,6-glucosidase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332" name="Google Shape;1332;p69"/>
          <p:cNvSpPr txBox="1"/>
          <p:nvPr/>
        </p:nvSpPr>
        <p:spPr>
          <a:xfrm>
            <a:off x="3295834" y="5376539"/>
            <a:ext cx="271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(Glucosyl 4-6 transferase)</a:t>
            </a:r>
            <a:endParaRPr/>
          </a:p>
        </p:txBody>
      </p:sp>
      <p:sp>
        <p:nvSpPr>
          <p:cNvPr id="1333" name="Google Shape;1333;p69"/>
          <p:cNvSpPr txBox="1"/>
          <p:nvPr/>
        </p:nvSpPr>
        <p:spPr>
          <a:xfrm>
            <a:off x="2925930" y="3012859"/>
            <a:ext cx="3416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(Lysosomal alpha-1,4 glucosidase)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69"/>
          <p:cNvSpPr txBox="1"/>
          <p:nvPr/>
        </p:nvSpPr>
        <p:spPr>
          <a:xfrm>
            <a:off x="116519" y="5243374"/>
            <a:ext cx="2496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(amylopectinosis)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7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2" name="Google Shape;134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0" name="Google Shape;135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71"/>
          <p:cNvSpPr txBox="1"/>
          <p:nvPr/>
        </p:nvSpPr>
        <p:spPr>
          <a:xfrm>
            <a:off x="4927106" y="249684"/>
            <a:ext cx="45276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CYTOSOL</a:t>
            </a:r>
            <a:endParaRPr/>
          </a:p>
        </p:txBody>
      </p:sp>
      <p:sp>
        <p:nvSpPr>
          <p:cNvPr id="1352" name="Google Shape;1352;p71"/>
          <p:cNvSpPr txBox="1"/>
          <p:nvPr/>
        </p:nvSpPr>
        <p:spPr>
          <a:xfrm>
            <a:off x="2280451" y="5243374"/>
            <a:ext cx="6508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“Warburg-Dickens pathway”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4" name="Google Shape;9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950"/>
            <a:ext cx="11900285" cy="6656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0" name="Google Shape;136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73"/>
          <p:cNvSpPr txBox="1"/>
          <p:nvPr>
            <p:ph type="title"/>
          </p:nvPr>
        </p:nvSpPr>
        <p:spPr>
          <a:xfrm>
            <a:off x="488642" y="365125"/>
            <a:ext cx="1086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The reactions in HMP pathway, are divided into 2 phases</a:t>
            </a:r>
            <a:endParaRPr/>
          </a:p>
        </p:txBody>
      </p:sp>
      <p:sp>
        <p:nvSpPr>
          <p:cNvPr id="1367" name="Google Shape;1367;p73"/>
          <p:cNvSpPr txBox="1"/>
          <p:nvPr>
            <p:ph idx="1" type="body"/>
          </p:nvPr>
        </p:nvSpPr>
        <p:spPr>
          <a:xfrm>
            <a:off x="488642" y="1825625"/>
            <a:ext cx="10865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1. Oxidative Phase</a:t>
            </a:r>
            <a:endParaRPr b="1" sz="3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>
                <a:solidFill>
                  <a:srgbClr val="FF0000"/>
                </a:solidFill>
                <a:highlight>
                  <a:srgbClr val="FFFF00"/>
                </a:highlight>
              </a:rPr>
              <a:t>Glucose 6-phosphate dehydrogenase (G6PD) regulates HMP shunt</a:t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2. Non-oxidative Phase.</a:t>
            </a:r>
            <a:endParaRPr b="1" sz="3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enzyme </a:t>
            </a:r>
            <a:r>
              <a:rPr b="1" lang="en-US"/>
              <a:t>transketolase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catalyses the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of two carbon moiety from xylulose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5-phosphate to ribose 5-phosphate to give a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3-carbon glyceraldehyde 3-phosphate and a</a:t>
            </a:r>
            <a:r>
              <a:rPr lang="en-US"/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7-carbon sedoheptulose 7-phosphate. </a:t>
            </a:r>
            <a:r>
              <a:rPr b="1" lang="en-US"/>
              <a:t>Transketolase is dependent on the coenzyme </a:t>
            </a:r>
            <a:r>
              <a:rPr b="1" lang="en-US">
                <a:solidFill>
                  <a:srgbClr val="FF0000"/>
                </a:solidFill>
              </a:rPr>
              <a:t>thiamine pyrophosphate (TPP) and Mg2+ ions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7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5" name="Google Shape;137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07" y="0"/>
            <a:ext cx="815963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7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3" name="Google Shape;138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59" y="206982"/>
            <a:ext cx="6270165" cy="644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0325" y="206982"/>
            <a:ext cx="5173165" cy="6513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7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2" name="Google Shape;139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50" y="158174"/>
            <a:ext cx="11910035" cy="6525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7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0" name="Google Shape;140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67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7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8" name="Google Shape;140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74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6670" y="2443410"/>
            <a:ext cx="3512041" cy="1052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7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7" name="Google Shape;141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8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8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5" name="Google Shape;142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3" name="Google Shape;143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2" name="Google Shape;9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09596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4336" y="95797"/>
            <a:ext cx="6880001" cy="6666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8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8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1" name="Google Shape;144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949"/>
            <a:ext cx="12192000" cy="6656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9" name="Google Shape;144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96527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7966" y="145689"/>
            <a:ext cx="4826414" cy="671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8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8" name="Google Shape;145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71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85"/>
          <p:cNvSpPr txBox="1"/>
          <p:nvPr>
            <p:ph type="title"/>
          </p:nvPr>
        </p:nvSpPr>
        <p:spPr>
          <a:xfrm>
            <a:off x="838200" y="365125"/>
            <a:ext cx="10515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Metabolism of Galactose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65" name="Google Shape;1465;p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6" name="Google Shape;146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540" y="1055484"/>
            <a:ext cx="11066085" cy="554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8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4" name="Google Shape;147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05650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2" name="Google Shape;148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033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0" name="Google Shape;149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033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89"/>
          <p:cNvSpPr txBox="1"/>
          <p:nvPr>
            <p:ph type="title"/>
          </p:nvPr>
        </p:nvSpPr>
        <p:spPr>
          <a:xfrm>
            <a:off x="838200" y="331835"/>
            <a:ext cx="10515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GLYOXYLATE CYCLE</a:t>
            </a:r>
            <a:endParaRPr/>
          </a:p>
        </p:txBody>
      </p:sp>
      <p:sp>
        <p:nvSpPr>
          <p:cNvPr id="1497" name="Google Shape;1497;p89"/>
          <p:cNvSpPr txBox="1"/>
          <p:nvPr>
            <p:ph idx="1" type="body"/>
          </p:nvPr>
        </p:nvSpPr>
        <p:spPr>
          <a:xfrm>
            <a:off x="255603" y="976698"/>
            <a:ext cx="11098200" cy="5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Glyoxylate pathway was elucidated by </a:t>
            </a:r>
            <a:r>
              <a:rPr b="1" lang="en-US">
                <a:solidFill>
                  <a:srgbClr val="FF0000"/>
                </a:solidFill>
              </a:rPr>
              <a:t>Hans Kornberg and Neil Madsen.</a:t>
            </a:r>
            <a:endParaRPr b="1">
              <a:solidFill>
                <a:srgbClr val="FF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0" lang="en-US">
                <a:solidFill>
                  <a:schemeClr val="dk1"/>
                </a:solidFill>
              </a:rPr>
              <a:t>The animals, including man, cannot carry out the net synthesis of carbohydrate from fat.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0" lang="en-US">
                <a:solidFill>
                  <a:schemeClr val="dk1"/>
                </a:solidFill>
              </a:rPr>
              <a:t>However, </a:t>
            </a:r>
            <a:r>
              <a:rPr b="1" lang="en-US">
                <a:solidFill>
                  <a:srgbClr val="FF0000"/>
                </a:solidFill>
              </a:rPr>
              <a:t>the plants and many microorganisms</a:t>
            </a:r>
            <a:r>
              <a:rPr b="0" lang="en-US">
                <a:solidFill>
                  <a:schemeClr val="dk1"/>
                </a:solidFill>
              </a:rPr>
              <a:t> are equipped with the metabolic machinery-namely the glyoxylate cycle-</a:t>
            </a:r>
            <a:r>
              <a:rPr b="1" lang="en-US">
                <a:solidFill>
                  <a:srgbClr val="FF0000"/>
                </a:solidFill>
              </a:rPr>
              <a:t>to</a:t>
            </a:r>
            <a:r>
              <a:rPr b="0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FF0000"/>
                </a:solidFill>
              </a:rPr>
              <a:t>convert fat into carbohydrates.</a:t>
            </a:r>
            <a:r>
              <a:rPr b="0" lang="en-US">
                <a:solidFill>
                  <a:schemeClr val="dk1"/>
                </a:solidFill>
              </a:rPr>
              <a:t> This pathway is very significant in the germinating seeds where the stored triacylglycerol (fat) is converted to sugars to meet the energy needs.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800"/>
              <a:buNone/>
            </a:pPr>
            <a:r>
              <a:rPr b="1" lang="en-US" u="sng">
                <a:solidFill>
                  <a:srgbClr val="00B050"/>
                </a:solidFill>
              </a:rPr>
              <a:t>Location of the cycle</a:t>
            </a:r>
            <a:r>
              <a:rPr b="0" lang="en-US">
                <a:solidFill>
                  <a:schemeClr val="dk1"/>
                </a:solidFill>
              </a:rPr>
              <a:t> : The glyoxylate cycle occurs in </a:t>
            </a:r>
            <a:r>
              <a:rPr b="1" lang="en-US">
                <a:solidFill>
                  <a:srgbClr val="FF0000"/>
                </a:solidFill>
              </a:rPr>
              <a:t>glyoxysomes</a:t>
            </a:r>
            <a:r>
              <a:rPr b="0" lang="en-US">
                <a:solidFill>
                  <a:schemeClr val="dk1"/>
                </a:solidFill>
              </a:rPr>
              <a:t>, specialized cellular organelles, where fatty acid oxidation is also operative.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90"/>
          <p:cNvSpPr txBox="1"/>
          <p:nvPr>
            <p:ph type="title"/>
          </p:nvPr>
        </p:nvSpPr>
        <p:spPr>
          <a:xfrm>
            <a:off x="838200" y="365125"/>
            <a:ext cx="10515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REACTIONS OF THE CYCLE</a:t>
            </a:r>
            <a:endParaRPr/>
          </a:p>
        </p:txBody>
      </p:sp>
      <p:sp>
        <p:nvSpPr>
          <p:cNvPr id="1504" name="Google Shape;1504;p90"/>
          <p:cNvSpPr txBox="1"/>
          <p:nvPr>
            <p:ph idx="1" type="body"/>
          </p:nvPr>
        </p:nvSpPr>
        <p:spPr>
          <a:xfrm>
            <a:off x="105792" y="793596"/>
            <a:ext cx="6986700" cy="5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Each turn of the cycle consumes </a:t>
            </a:r>
            <a:r>
              <a:rPr b="1" lang="en-US" sz="2200">
                <a:solidFill>
                  <a:srgbClr val="FF0000"/>
                </a:solidFill>
              </a:rPr>
              <a:t>2 molecules of acetyl CoA.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Glyoxysomes contain isozymes of TCA cycle enzymes, viz., citrate synthase, aconitase and malate dehydrogenase.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Reactions are occuring in three compartments - </a:t>
            </a:r>
            <a:r>
              <a:rPr b="1" lang="en-US" sz="2200">
                <a:solidFill>
                  <a:srgbClr val="FF0000"/>
                </a:solidFill>
              </a:rPr>
              <a:t>glyoxysomes, mitochondria and cytosol</a:t>
            </a:r>
            <a:r>
              <a:rPr lang="en-US" sz="2200"/>
              <a:t>; the following 4 pathways participate in the conversion of lipid to carbohydrates.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1. </a:t>
            </a:r>
            <a:r>
              <a:rPr b="1" lang="en-US" sz="2200">
                <a:solidFill>
                  <a:srgbClr val="FF0000"/>
                </a:solidFill>
              </a:rPr>
              <a:t>β-oxidation</a:t>
            </a:r>
            <a:r>
              <a:rPr lang="en-US" sz="2200"/>
              <a:t> - to convert fatty acid into acetyl CoA - takes place in glyoxysomes.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/>
              <a:t>2.</a:t>
            </a:r>
            <a:r>
              <a:rPr b="1" lang="en-US" sz="2200">
                <a:solidFill>
                  <a:srgbClr val="FF0000"/>
                </a:solidFill>
              </a:rPr>
              <a:t> Glyoxylate cycle</a:t>
            </a:r>
            <a:r>
              <a:rPr lang="en-US" sz="2200"/>
              <a:t> - to convert isocitrate into succinate - takes place in glyoxysomes.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3. </a:t>
            </a:r>
            <a:r>
              <a:rPr b="1" lang="en-US" sz="2200">
                <a:solidFill>
                  <a:srgbClr val="FF0000"/>
                </a:solidFill>
              </a:rPr>
              <a:t>TCA cycle </a:t>
            </a:r>
            <a:r>
              <a:rPr lang="en-US" sz="2200"/>
              <a:t>- to convert succinate into malate - takes place in mitochondria.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/>
              <a:t>4. </a:t>
            </a:r>
            <a:r>
              <a:rPr b="1" lang="en-US" sz="2200">
                <a:solidFill>
                  <a:srgbClr val="FF0000"/>
                </a:solidFill>
              </a:rPr>
              <a:t>Gluconeogenesis </a:t>
            </a:r>
            <a:r>
              <a:rPr lang="en-US" sz="2200"/>
              <a:t>- to convert malate into phosphoenol pyruvate (PEP) and then to glucose - takes place in cytosol.</a:t>
            </a:r>
            <a:endParaRPr/>
          </a:p>
        </p:txBody>
      </p:sp>
      <p:pic>
        <p:nvPicPr>
          <p:cNvPr id="1505" name="Google Shape;150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5935" y="418240"/>
            <a:ext cx="5026514" cy="602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9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3" name="Google Shape;151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974628" cy="6671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" name="Google Shape;9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47" y="0"/>
            <a:ext cx="119502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9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1" name="Google Shape;152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92"/>
            <a:ext cx="12008702" cy="659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9" name="Google Shape;152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777"/>
            <a:ext cx="12191999" cy="656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9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7" name="Google Shape;153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970"/>
            <a:ext cx="12192001" cy="6690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9" name="Google Shape;9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53" y="0"/>
            <a:ext cx="12301354" cy="697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Notes Theme">
  <a:themeElements>
    <a:clrScheme name="Office Notes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